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Medium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187a9d989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187a9d989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2fa45d6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2fa45d6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05d87c7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05d87c7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187a9d989_2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187a9d989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305d87c7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305d87c7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187a9d989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187a9d989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2d2ca7fa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2d2ca7f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31a2a0d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31a2a0d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305d87c7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305d87c7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305d87c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305d87c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305d87c7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305d87c7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87a9d989_2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87a9d989_2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305d87c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305d87c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305d87c7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305d87c7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305d87c7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305d87c7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305d87c79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305d87c79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87a9d989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87a9d989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187a9d989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187a9d989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305d87c7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305d87c7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87a9d989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187a9d989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959cd5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1959cd5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2fa45d6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2fa45d6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2fa45d6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2fa45d6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2700" y="2684900"/>
            <a:ext cx="7718400" cy="1495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2117875" y="2386875"/>
            <a:ext cx="4908300" cy="2150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23175" y="2881338"/>
            <a:ext cx="5897400" cy="9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23225" y="3597613"/>
            <a:ext cx="58974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991800" y="1813550"/>
            <a:ext cx="7160400" cy="1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991800" y="3152225"/>
            <a:ext cx="7160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hasCustomPrompt="1" type="title"/>
          </p:nvPr>
        </p:nvSpPr>
        <p:spPr>
          <a:xfrm>
            <a:off x="1738125" y="794325"/>
            <a:ext cx="24225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4"/>
          <p:cNvSpPr txBox="1"/>
          <p:nvPr>
            <p:ph idx="1" type="subTitle"/>
          </p:nvPr>
        </p:nvSpPr>
        <p:spPr>
          <a:xfrm>
            <a:off x="1412625" y="1671150"/>
            <a:ext cx="3073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2" type="subTitle"/>
          </p:nvPr>
        </p:nvSpPr>
        <p:spPr>
          <a:xfrm>
            <a:off x="1910625" y="1992875"/>
            <a:ext cx="20775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hasCustomPrompt="1" idx="3" type="title"/>
          </p:nvPr>
        </p:nvSpPr>
        <p:spPr>
          <a:xfrm>
            <a:off x="4983350" y="794325"/>
            <a:ext cx="24225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4"/>
          <p:cNvSpPr txBox="1"/>
          <p:nvPr>
            <p:ph idx="4" type="subTitle"/>
          </p:nvPr>
        </p:nvSpPr>
        <p:spPr>
          <a:xfrm>
            <a:off x="4657850" y="1671150"/>
            <a:ext cx="3073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5" type="subTitle"/>
          </p:nvPr>
        </p:nvSpPr>
        <p:spPr>
          <a:xfrm>
            <a:off x="5155850" y="1992875"/>
            <a:ext cx="20775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hasCustomPrompt="1" idx="6" type="title"/>
          </p:nvPr>
        </p:nvSpPr>
        <p:spPr>
          <a:xfrm>
            <a:off x="1738125" y="2658925"/>
            <a:ext cx="24225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7" type="subTitle"/>
          </p:nvPr>
        </p:nvSpPr>
        <p:spPr>
          <a:xfrm>
            <a:off x="1412625" y="3535750"/>
            <a:ext cx="3073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8" type="subTitle"/>
          </p:nvPr>
        </p:nvSpPr>
        <p:spPr>
          <a:xfrm>
            <a:off x="1910625" y="3857475"/>
            <a:ext cx="20775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hasCustomPrompt="1" idx="9" type="title"/>
          </p:nvPr>
        </p:nvSpPr>
        <p:spPr>
          <a:xfrm>
            <a:off x="4983350" y="2658925"/>
            <a:ext cx="24225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idx="13" type="subTitle"/>
          </p:nvPr>
        </p:nvSpPr>
        <p:spPr>
          <a:xfrm>
            <a:off x="4657850" y="3535750"/>
            <a:ext cx="30735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4" type="subTitle"/>
          </p:nvPr>
        </p:nvSpPr>
        <p:spPr>
          <a:xfrm>
            <a:off x="5155850" y="3857475"/>
            <a:ext cx="20775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991800" y="537875"/>
            <a:ext cx="3580200" cy="4067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>
            <p:ph hasCustomPrompt="1" type="title"/>
          </p:nvPr>
        </p:nvSpPr>
        <p:spPr>
          <a:xfrm>
            <a:off x="1247125" y="3163338"/>
            <a:ext cx="30735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247125" y="1184550"/>
            <a:ext cx="3073500" cy="8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1247125" y="1791775"/>
            <a:ext cx="30735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2412150" y="1567925"/>
            <a:ext cx="4319700" cy="1648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2412150" y="3216775"/>
            <a:ext cx="4319700" cy="35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ef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1356200" y="168762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1356200" y="2154161"/>
            <a:ext cx="42345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right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53300" y="168762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53300" y="2154161"/>
            <a:ext cx="42345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entral">
  <p:cSld name="CUSTOM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2454750" y="168762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" type="subTitle"/>
          </p:nvPr>
        </p:nvSpPr>
        <p:spPr>
          <a:xfrm>
            <a:off x="2454750" y="2154161"/>
            <a:ext cx="42345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eft 2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subTitle"/>
          </p:nvPr>
        </p:nvSpPr>
        <p:spPr>
          <a:xfrm>
            <a:off x="991800" y="1891350"/>
            <a:ext cx="358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5" name="Google Shape;75;p20"/>
          <p:cNvSpPr txBox="1"/>
          <p:nvPr>
            <p:ph idx="2" type="subTitle"/>
          </p:nvPr>
        </p:nvSpPr>
        <p:spPr>
          <a:xfrm>
            <a:off x="991800" y="2212950"/>
            <a:ext cx="35802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91800" y="537875"/>
            <a:ext cx="3021000" cy="40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991800" y="260653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2" type="subTitle"/>
          </p:nvPr>
        </p:nvSpPr>
        <p:spPr>
          <a:xfrm>
            <a:off x="991800" y="2928138"/>
            <a:ext cx="22002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subTitle"/>
          </p:nvPr>
        </p:nvSpPr>
        <p:spPr>
          <a:xfrm>
            <a:off x="3471950" y="260653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4" type="subTitle"/>
          </p:nvPr>
        </p:nvSpPr>
        <p:spPr>
          <a:xfrm>
            <a:off x="3471950" y="2928138"/>
            <a:ext cx="22002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5" type="subTitle"/>
          </p:nvPr>
        </p:nvSpPr>
        <p:spPr>
          <a:xfrm>
            <a:off x="5952100" y="260653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6" type="subTitle"/>
          </p:nvPr>
        </p:nvSpPr>
        <p:spPr>
          <a:xfrm>
            <a:off x="5952100" y="2928138"/>
            <a:ext cx="22002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991800" y="2606550"/>
            <a:ext cx="1595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2" type="subTitle"/>
          </p:nvPr>
        </p:nvSpPr>
        <p:spPr>
          <a:xfrm>
            <a:off x="991800" y="2928150"/>
            <a:ext cx="1595400" cy="113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3" type="subTitle"/>
          </p:nvPr>
        </p:nvSpPr>
        <p:spPr>
          <a:xfrm>
            <a:off x="2846800" y="2606550"/>
            <a:ext cx="1595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4" type="subTitle"/>
          </p:nvPr>
        </p:nvSpPr>
        <p:spPr>
          <a:xfrm>
            <a:off x="2846796" y="2928150"/>
            <a:ext cx="1595400" cy="113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5" type="subTitle"/>
          </p:nvPr>
        </p:nvSpPr>
        <p:spPr>
          <a:xfrm>
            <a:off x="4701800" y="2606550"/>
            <a:ext cx="1595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6" type="subTitle"/>
          </p:nvPr>
        </p:nvSpPr>
        <p:spPr>
          <a:xfrm>
            <a:off x="4701792" y="2928150"/>
            <a:ext cx="1595400" cy="113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7" type="subTitle"/>
          </p:nvPr>
        </p:nvSpPr>
        <p:spPr>
          <a:xfrm>
            <a:off x="6556800" y="2606550"/>
            <a:ext cx="15954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8" type="subTitle"/>
          </p:nvPr>
        </p:nvSpPr>
        <p:spPr>
          <a:xfrm>
            <a:off x="6556788" y="2928150"/>
            <a:ext cx="1595400" cy="113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subTitle"/>
          </p:nvPr>
        </p:nvSpPr>
        <p:spPr>
          <a:xfrm>
            <a:off x="1247900" y="1830400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2" type="subTitle"/>
          </p:nvPr>
        </p:nvSpPr>
        <p:spPr>
          <a:xfrm>
            <a:off x="1247900" y="2152011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3" type="subTitle"/>
          </p:nvPr>
        </p:nvSpPr>
        <p:spPr>
          <a:xfrm>
            <a:off x="3600000" y="1830400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4" type="subTitle"/>
          </p:nvPr>
        </p:nvSpPr>
        <p:spPr>
          <a:xfrm>
            <a:off x="3600000" y="2152011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0" name="Google Shape;100;p23"/>
          <p:cNvSpPr txBox="1"/>
          <p:nvPr>
            <p:ph idx="5" type="subTitle"/>
          </p:nvPr>
        </p:nvSpPr>
        <p:spPr>
          <a:xfrm>
            <a:off x="5952100" y="1830400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6" type="subTitle"/>
          </p:nvPr>
        </p:nvSpPr>
        <p:spPr>
          <a:xfrm>
            <a:off x="5952100" y="2152011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2" name="Google Shape;102;p23"/>
          <p:cNvSpPr txBox="1"/>
          <p:nvPr>
            <p:ph idx="7" type="subTitle"/>
          </p:nvPr>
        </p:nvSpPr>
        <p:spPr>
          <a:xfrm>
            <a:off x="1247900" y="3432392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8" type="subTitle"/>
          </p:nvPr>
        </p:nvSpPr>
        <p:spPr>
          <a:xfrm>
            <a:off x="1247900" y="3754003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4" name="Google Shape;104;p23"/>
          <p:cNvSpPr txBox="1"/>
          <p:nvPr>
            <p:ph idx="9" type="subTitle"/>
          </p:nvPr>
        </p:nvSpPr>
        <p:spPr>
          <a:xfrm>
            <a:off x="3600000" y="3432392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3" type="subTitle"/>
          </p:nvPr>
        </p:nvSpPr>
        <p:spPr>
          <a:xfrm>
            <a:off x="3600000" y="3754003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06" name="Google Shape;106;p23"/>
          <p:cNvSpPr txBox="1"/>
          <p:nvPr>
            <p:ph idx="14" type="subTitle"/>
          </p:nvPr>
        </p:nvSpPr>
        <p:spPr>
          <a:xfrm>
            <a:off x="5952100" y="3432392"/>
            <a:ext cx="19440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5" type="subTitle"/>
          </p:nvPr>
        </p:nvSpPr>
        <p:spPr>
          <a:xfrm>
            <a:off x="5952100" y="3754003"/>
            <a:ext cx="19440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712700" y="851875"/>
            <a:ext cx="7718400" cy="97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/>
          <p:nvPr/>
        </p:nvSpPr>
        <p:spPr>
          <a:xfrm flipH="1">
            <a:off x="2117875" y="548975"/>
            <a:ext cx="4908300" cy="2486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>
            <p:ph type="ctrTitle"/>
          </p:nvPr>
        </p:nvSpPr>
        <p:spPr>
          <a:xfrm>
            <a:off x="1623275" y="877975"/>
            <a:ext cx="5897400" cy="9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2667050" y="1899050"/>
            <a:ext cx="38097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/>
        </p:nvSpPr>
        <p:spPr>
          <a:xfrm>
            <a:off x="3058775" y="3770650"/>
            <a:ext cx="3026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91800" y="1622325"/>
            <a:ext cx="7160400" cy="29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524000" y="2212950"/>
            <a:ext cx="27834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6675" y="2212950"/>
            <a:ext cx="27834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524000" y="1891350"/>
            <a:ext cx="2783400" cy="32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836675" y="1891350"/>
            <a:ext cx="2783400" cy="32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991800" y="1426225"/>
            <a:ext cx="3580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◸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◹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◺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◿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991800" y="1363650"/>
            <a:ext cx="7160400" cy="24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991800" y="1233175"/>
            <a:ext cx="3580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991800" y="2803075"/>
            <a:ext cx="3580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572000" y="724075"/>
            <a:ext cx="3580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991800" y="4230575"/>
            <a:ext cx="53187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◸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◹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◺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◿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91800" y="530175"/>
            <a:ext cx="7160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91800" y="1340600"/>
            <a:ext cx="71604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◸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◹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◺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◿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29.jp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0"/>
            <a:ext cx="9143999" cy="516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167025" y="3965000"/>
            <a:ext cx="58974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25D79"/>
                </a:solidFill>
              </a:rPr>
              <a:t>Aprenentatge Profund 2023-25268-T1</a:t>
            </a:r>
            <a:endParaRPr b="1" sz="1400"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C8999"/>
                </a:solidFill>
              </a:rPr>
              <a:t>Itxaro Aizpurua Arconada &amp;</a:t>
            </a:r>
            <a:endParaRPr sz="1300">
              <a:solidFill>
                <a:srgbClr val="2C8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C8999"/>
                </a:solidFill>
              </a:rPr>
              <a:t>Rocio Gilabert Pina</a:t>
            </a:r>
            <a:endParaRPr sz="1300">
              <a:solidFill>
                <a:srgbClr val="2C8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06-06-2024</a:t>
            </a:r>
            <a:endParaRPr sz="1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" name="Google Shape;124;p27"/>
          <p:cNvSpPr txBox="1"/>
          <p:nvPr>
            <p:ph type="ctrTitle"/>
          </p:nvPr>
        </p:nvSpPr>
        <p:spPr>
          <a:xfrm>
            <a:off x="910350" y="1583125"/>
            <a:ext cx="7323300" cy="9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F606B"/>
                </a:solidFill>
              </a:rPr>
              <a:t>Deep Learning for Automatic Detection of Colorectal Polyps</a:t>
            </a:r>
            <a:endParaRPr sz="4500">
              <a:solidFill>
                <a:srgbClr val="1F606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875" y="4082600"/>
            <a:ext cx="1582751" cy="5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500" y="2649500"/>
            <a:ext cx="2127000" cy="19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ResNet50</a:t>
            </a:r>
            <a:endParaRPr sz="2400"/>
          </a:p>
        </p:txBody>
      </p:sp>
      <p:grpSp>
        <p:nvGrpSpPr>
          <p:cNvPr id="243" name="Google Shape;243;p36"/>
          <p:cNvGrpSpPr/>
          <p:nvPr/>
        </p:nvGrpSpPr>
        <p:grpSpPr>
          <a:xfrm>
            <a:off x="1019096" y="1364831"/>
            <a:ext cx="7105808" cy="2413838"/>
            <a:chOff x="765450" y="1532838"/>
            <a:chExt cx="7919100" cy="2845500"/>
          </a:xfrm>
        </p:grpSpPr>
        <p:pic>
          <p:nvPicPr>
            <p:cNvPr id="244" name="Google Shape;24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450" y="1532838"/>
              <a:ext cx="7919100" cy="28455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>
              <a:noFill/>
            </a:ln>
          </p:spPr>
        </p:pic>
        <p:pic>
          <p:nvPicPr>
            <p:cNvPr id="245" name="Google Shape;24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5437" y="1873838"/>
              <a:ext cx="6679125" cy="216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413" y="3057413"/>
            <a:ext cx="2162100" cy="1819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>
            <a:off x="4825050" y="520350"/>
            <a:ext cx="3380100" cy="4102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938850" y="520350"/>
            <a:ext cx="3380100" cy="4102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7"/>
          <p:cNvSpPr txBox="1"/>
          <p:nvPr>
            <p:ph idx="4294967295" type="subTitle"/>
          </p:nvPr>
        </p:nvSpPr>
        <p:spPr>
          <a:xfrm>
            <a:off x="1349875" y="809650"/>
            <a:ext cx="23151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ADVANTAGES</a:t>
            </a:r>
            <a:endParaRPr/>
          </a:p>
        </p:txBody>
      </p:sp>
      <p:sp>
        <p:nvSpPr>
          <p:cNvPr id="254" name="Google Shape;254;p37"/>
          <p:cNvSpPr txBox="1"/>
          <p:nvPr>
            <p:ph idx="4294967295" type="subTitle"/>
          </p:nvPr>
        </p:nvSpPr>
        <p:spPr>
          <a:xfrm>
            <a:off x="5102725" y="809650"/>
            <a:ext cx="23151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LIMITATIONS</a:t>
            </a:r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1289325" y="1511850"/>
            <a:ext cx="28224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Performance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Efficient Computation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Transfer Learning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5190289" y="1515225"/>
            <a:ext cx="27759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Complexity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Resource Demand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427075" y="11052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MODELS</a:t>
            </a:r>
            <a:endParaRPr b="0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3617700" y="2018406"/>
            <a:ext cx="812100" cy="810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/>
          <p:nvPr/>
        </p:nvSpPr>
        <p:spPr>
          <a:xfrm>
            <a:off x="5042225" y="2018406"/>
            <a:ext cx="812100" cy="810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OVERVIEW</a:t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6293700" y="1704894"/>
            <a:ext cx="2010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9194"/>
                </a:solidFill>
                <a:latin typeface="Oswald"/>
                <a:ea typeface="Oswald"/>
                <a:cs typeface="Oswald"/>
                <a:sym typeface="Oswald"/>
              </a:rPr>
              <a:t>CVC-ClinicDB</a:t>
            </a:r>
            <a:endParaRPr b="1"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293700" y="2075700"/>
            <a:ext cx="2010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612 frames &amp; GT</a:t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Preprocessed</a:t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1144200" y="1704894"/>
            <a:ext cx="2010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9194"/>
                </a:solidFill>
                <a:latin typeface="Oswald"/>
                <a:ea typeface="Oswald"/>
                <a:cs typeface="Oswald"/>
                <a:sym typeface="Oswald"/>
              </a:rPr>
              <a:t>Kvasir-SEG</a:t>
            </a:r>
            <a:endParaRPr sz="2500">
              <a:solidFill>
                <a:srgbClr val="259194"/>
              </a:solidFill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1144200" y="2075680"/>
            <a:ext cx="20109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1000 images &amp; masks (GT)</a:t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8"/>
          <p:cNvSpPr/>
          <p:nvPr/>
        </p:nvSpPr>
        <p:spPr>
          <a:xfrm rot="-5400000">
            <a:off x="3713550" y="2353656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/>
          <p:nvPr/>
        </p:nvSpPr>
        <p:spPr>
          <a:xfrm rot="5400000">
            <a:off x="5573250" y="2353656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3864600" y="2238306"/>
            <a:ext cx="565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2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5042225" y="2238306"/>
            <a:ext cx="542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2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3" name="Google Shape;273;p38"/>
          <p:cNvCxnSpPr/>
          <p:nvPr/>
        </p:nvCxnSpPr>
        <p:spPr>
          <a:xfrm>
            <a:off x="4429800" y="2423681"/>
            <a:ext cx="61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8"/>
          <p:cNvSpPr txBox="1"/>
          <p:nvPr/>
        </p:nvSpPr>
        <p:spPr>
          <a:xfrm>
            <a:off x="1546375" y="2905200"/>
            <a:ext cx="1608600" cy="7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/Data/kvasir-seg/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├── images/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└── masks/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415800" y="2905200"/>
            <a:ext cx="2166900" cy="15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├── train/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│  ├── polyps/ 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│  └── non-polyps/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└── test/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├── polyps/ 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└── non-polyps/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1274709" y="1920150"/>
            <a:ext cx="6594600" cy="1303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EDDD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9"/>
          <p:cNvSpPr txBox="1"/>
          <p:nvPr>
            <p:ph type="title"/>
          </p:nvPr>
        </p:nvSpPr>
        <p:spPr>
          <a:xfrm>
            <a:off x="991800" y="1363650"/>
            <a:ext cx="7160400" cy="24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IMPLEMENTATION</a:t>
            </a:r>
            <a:endParaRPr sz="5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1698425" y="3181725"/>
            <a:ext cx="1916700" cy="164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idx="4294967295" type="subTitle"/>
          </p:nvPr>
        </p:nvSpPr>
        <p:spPr>
          <a:xfrm>
            <a:off x="1556675" y="3353863"/>
            <a:ext cx="22002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NORMALIZATION</a:t>
            </a:r>
            <a:endParaRPr b="1" sz="1600"/>
          </a:p>
        </p:txBody>
      </p:sp>
      <p:sp>
        <p:nvSpPr>
          <p:cNvPr id="289" name="Google Shape;289;p40"/>
          <p:cNvSpPr txBox="1"/>
          <p:nvPr>
            <p:ph idx="4294967295" type="subTitle"/>
          </p:nvPr>
        </p:nvSpPr>
        <p:spPr>
          <a:xfrm>
            <a:off x="1816025" y="3675473"/>
            <a:ext cx="16815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𝞵 = 0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𝝈 = 1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8810" l="4557" r="4648" t="15305"/>
          <a:stretch/>
        </p:blipFill>
        <p:spPr>
          <a:xfrm>
            <a:off x="4360950" y="3257925"/>
            <a:ext cx="4054768" cy="15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/>
          <p:nvPr/>
        </p:nvSpPr>
        <p:spPr>
          <a:xfrm>
            <a:off x="2540838" y="1202800"/>
            <a:ext cx="1916700" cy="164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4294967295" type="subTitle"/>
          </p:nvPr>
        </p:nvSpPr>
        <p:spPr>
          <a:xfrm>
            <a:off x="2399088" y="1451138"/>
            <a:ext cx="22002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DATA LOADING</a:t>
            </a:r>
            <a:endParaRPr b="1" sz="1600"/>
          </a:p>
        </p:txBody>
      </p:sp>
      <p:sp>
        <p:nvSpPr>
          <p:cNvPr id="293" name="Google Shape;293;p40"/>
          <p:cNvSpPr/>
          <p:nvPr/>
        </p:nvSpPr>
        <p:spPr>
          <a:xfrm>
            <a:off x="5524650" y="1202800"/>
            <a:ext cx="1916700" cy="1641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4294967295" type="subTitle"/>
          </p:nvPr>
        </p:nvSpPr>
        <p:spPr>
          <a:xfrm>
            <a:off x="5382900" y="1374938"/>
            <a:ext cx="22002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DATA SPLIT</a:t>
            </a:r>
            <a:endParaRPr b="1" sz="1600"/>
          </a:p>
        </p:txBody>
      </p:sp>
      <p:sp>
        <p:nvSpPr>
          <p:cNvPr id="295" name="Google Shape;295;p40"/>
          <p:cNvSpPr txBox="1"/>
          <p:nvPr>
            <p:ph idx="4294967295" type="subTitle"/>
          </p:nvPr>
        </p:nvSpPr>
        <p:spPr>
          <a:xfrm>
            <a:off x="5558038" y="1762198"/>
            <a:ext cx="16815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Test %30</a:t>
            </a:r>
            <a:endParaRPr sz="1600">
              <a:solidFill>
                <a:schemeClr val="lt1"/>
              </a:solidFill>
            </a:endParaRPr>
          </a:p>
          <a:p>
            <a:pPr indent="-2730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Train %70</a:t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·  Val %20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40"/>
          <p:cNvSpPr txBox="1"/>
          <p:nvPr>
            <p:ph idx="4294967295" type="subTitle"/>
          </p:nvPr>
        </p:nvSpPr>
        <p:spPr>
          <a:xfrm>
            <a:off x="2734638" y="1839375"/>
            <a:ext cx="1681500" cy="7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load_data()</a:t>
            </a:r>
            <a:endParaRPr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14024" r="14968" t="0"/>
          <a:stretch/>
        </p:blipFill>
        <p:spPr>
          <a:xfrm>
            <a:off x="6765550" y="1829100"/>
            <a:ext cx="1921500" cy="1485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03" name="Google Shape;303;p41"/>
          <p:cNvGrpSpPr/>
          <p:nvPr/>
        </p:nvGrpSpPr>
        <p:grpSpPr>
          <a:xfrm>
            <a:off x="744370" y="1599332"/>
            <a:ext cx="4747417" cy="2642694"/>
            <a:chOff x="1201625" y="1786974"/>
            <a:chExt cx="4044830" cy="2302801"/>
          </a:xfrm>
        </p:grpSpPr>
        <p:sp>
          <p:nvSpPr>
            <p:cNvPr id="304" name="Google Shape;304;p41"/>
            <p:cNvSpPr/>
            <p:nvPr/>
          </p:nvSpPr>
          <p:spPr>
            <a:xfrm>
              <a:off x="3371755" y="1786974"/>
              <a:ext cx="1874700" cy="1135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Fine-tuning</a:t>
              </a:r>
              <a:r>
                <a:rPr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with colonoscopy images</a:t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1201625" y="1786974"/>
              <a:ext cx="1874700" cy="1135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Pre-trained weights from </a:t>
              </a:r>
              <a:r>
                <a:rPr b="1"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ImageNET</a:t>
              </a:r>
              <a:endPara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1201625" y="3186475"/>
              <a:ext cx="4044600" cy="9033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Benefits</a:t>
              </a:r>
              <a:r>
                <a:rPr lang="en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: Improved training efficiency, better initial performance</a:t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4065625" y="76907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V1</a:t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3516225" y="1793975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42"/>
          <p:cNvSpPr txBox="1"/>
          <p:nvPr>
            <p:ph idx="4294967295" type="subTitle"/>
          </p:nvPr>
        </p:nvSpPr>
        <p:spPr>
          <a:xfrm>
            <a:off x="3516225" y="2017775"/>
            <a:ext cx="2022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New layers</a:t>
            </a:r>
            <a:endParaRPr b="1" sz="2000"/>
          </a:p>
        </p:txBody>
      </p:sp>
      <p:sp>
        <p:nvSpPr>
          <p:cNvPr id="314" name="Google Shape;314;p42"/>
          <p:cNvSpPr/>
          <p:nvPr/>
        </p:nvSpPr>
        <p:spPr>
          <a:xfrm>
            <a:off x="755225" y="1793975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2"/>
          <p:cNvSpPr txBox="1"/>
          <p:nvPr>
            <p:ph idx="4294967295" type="subTitle"/>
          </p:nvPr>
        </p:nvSpPr>
        <p:spPr>
          <a:xfrm>
            <a:off x="755225" y="1846025"/>
            <a:ext cx="20229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Transfer learning</a:t>
            </a:r>
            <a:endParaRPr b="1" sz="2000"/>
          </a:p>
        </p:txBody>
      </p:sp>
      <p:sp>
        <p:nvSpPr>
          <p:cNvPr id="316" name="Google Shape;316;p42"/>
          <p:cNvSpPr/>
          <p:nvPr/>
        </p:nvSpPr>
        <p:spPr>
          <a:xfrm>
            <a:off x="6277225" y="1793975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42"/>
          <p:cNvSpPr txBox="1"/>
          <p:nvPr>
            <p:ph idx="4294967295" type="subTitle"/>
          </p:nvPr>
        </p:nvSpPr>
        <p:spPr>
          <a:xfrm>
            <a:off x="6188575" y="2017779"/>
            <a:ext cx="22002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Training</a:t>
            </a:r>
            <a:endParaRPr b="1" sz="2000"/>
          </a:p>
        </p:txBody>
      </p:sp>
      <p:sp>
        <p:nvSpPr>
          <p:cNvPr id="318" name="Google Shape;318;p42"/>
          <p:cNvSpPr/>
          <p:nvPr/>
        </p:nvSpPr>
        <p:spPr>
          <a:xfrm>
            <a:off x="2939575" y="2157125"/>
            <a:ext cx="4152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919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5656250" y="2157125"/>
            <a:ext cx="4152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919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436625" y="3172375"/>
            <a:ext cx="2660100" cy="84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VGG16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weights=</a:t>
            </a:r>
            <a:r>
              <a:rPr lang="en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'imagenet'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include_top=</a:t>
            </a:r>
            <a:r>
              <a:rPr lang="en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input_shape=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224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224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1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6309325" y="3412525"/>
            <a:ext cx="1958700" cy="3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vgg16_model.fit(...)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/>
          <p:nvPr/>
        </p:nvSpPr>
        <p:spPr>
          <a:xfrm>
            <a:off x="1274709" y="1920150"/>
            <a:ext cx="6594600" cy="1303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EDDD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3"/>
          <p:cNvSpPr txBox="1"/>
          <p:nvPr>
            <p:ph type="title"/>
          </p:nvPr>
        </p:nvSpPr>
        <p:spPr>
          <a:xfrm>
            <a:off x="991800" y="1363650"/>
            <a:ext cx="7160400" cy="24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Results Visualization</a:t>
            </a:r>
            <a:endParaRPr sz="5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idx="3" type="subTitle"/>
          </p:nvPr>
        </p:nvSpPr>
        <p:spPr>
          <a:xfrm>
            <a:off x="270696" y="472039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Accuracy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33" name="Google Shape;333;p44"/>
          <p:cNvSpPr txBox="1"/>
          <p:nvPr>
            <p:ph idx="3" type="subTitle"/>
          </p:nvPr>
        </p:nvSpPr>
        <p:spPr>
          <a:xfrm>
            <a:off x="5850096" y="472039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Loss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34" name="Google Shape;334;p44"/>
          <p:cNvSpPr txBox="1"/>
          <p:nvPr>
            <p:ph idx="3" type="subTitle"/>
          </p:nvPr>
        </p:nvSpPr>
        <p:spPr>
          <a:xfrm>
            <a:off x="3172685" y="28071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Visualization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35" name="Google Shape;335;p44"/>
          <p:cNvSpPr txBox="1"/>
          <p:nvPr>
            <p:ph type="title"/>
          </p:nvPr>
        </p:nvSpPr>
        <p:spPr>
          <a:xfrm>
            <a:off x="991800" y="259050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  <a:endParaRPr sz="2400"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975" y="831148"/>
            <a:ext cx="2949899" cy="205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5151"/>
            <a:ext cx="3129170" cy="20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300" y="3151975"/>
            <a:ext cx="3516900" cy="9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302" y="4072787"/>
            <a:ext cx="3516898" cy="84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/>
          <p:nvPr/>
        </p:nvSpPr>
        <p:spPr>
          <a:xfrm>
            <a:off x="1274709" y="1920150"/>
            <a:ext cx="6594600" cy="13032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EDDD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5"/>
          <p:cNvSpPr txBox="1"/>
          <p:nvPr>
            <p:ph type="title"/>
          </p:nvPr>
        </p:nvSpPr>
        <p:spPr>
          <a:xfrm>
            <a:off x="991800" y="1363650"/>
            <a:ext cx="7160400" cy="24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PROPOSALS</a:t>
            </a:r>
            <a:endParaRPr sz="5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TEAM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3">
            <a:alphaModFix/>
          </a:blip>
          <a:srcRect b="21570" l="23418" r="3122" t="23333"/>
          <a:stretch/>
        </p:blipFill>
        <p:spPr>
          <a:xfrm>
            <a:off x="960279" y="1500144"/>
            <a:ext cx="1793700" cy="1911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 rotWithShape="1">
          <a:blip r:embed="rId4">
            <a:alphaModFix/>
          </a:blip>
          <a:srcRect b="28850" l="-880" r="880" t="0"/>
          <a:stretch/>
        </p:blipFill>
        <p:spPr>
          <a:xfrm>
            <a:off x="3659462" y="1500144"/>
            <a:ext cx="1793700" cy="1911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887700" y="3727752"/>
            <a:ext cx="1938900" cy="455400"/>
          </a:xfrm>
          <a:prstGeom prst="snip2DiagRect">
            <a:avLst>
              <a:gd fmla="val 0" name="adj1"/>
              <a:gd fmla="val 34479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Itxaro AA</a:t>
            </a:r>
            <a:endParaRPr sz="1700"/>
          </a:p>
        </p:txBody>
      </p:sp>
      <p:sp>
        <p:nvSpPr>
          <p:cNvPr id="135" name="Google Shape;135;p28"/>
          <p:cNvSpPr/>
          <p:nvPr/>
        </p:nvSpPr>
        <p:spPr>
          <a:xfrm>
            <a:off x="3586873" y="3727752"/>
            <a:ext cx="1938900" cy="455400"/>
          </a:xfrm>
          <a:prstGeom prst="snip2DiagRect">
            <a:avLst>
              <a:gd fmla="val 0" name="adj1"/>
              <a:gd fmla="val 34479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Rocio</a:t>
            </a:r>
            <a:endParaRPr b="1"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6358632" y="3727752"/>
            <a:ext cx="1793700" cy="455400"/>
          </a:xfrm>
          <a:prstGeom prst="snip2DiagRect">
            <a:avLst>
              <a:gd fmla="val 0" name="adj1"/>
              <a:gd fmla="val 34479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b="1" lang="en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r. Vanisher</a:t>
            </a:r>
            <a:endParaRPr b="1"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5">
            <a:alphaModFix/>
          </a:blip>
          <a:srcRect b="21617" l="0" r="0" t="0"/>
          <a:stretch/>
        </p:blipFill>
        <p:spPr>
          <a:xfrm>
            <a:off x="6358634" y="1487875"/>
            <a:ext cx="1793700" cy="1911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idx="3" type="subTitle"/>
          </p:nvPr>
        </p:nvSpPr>
        <p:spPr>
          <a:xfrm>
            <a:off x="151896" y="6693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Accuracy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51" name="Google Shape;351;p46"/>
          <p:cNvSpPr txBox="1"/>
          <p:nvPr>
            <p:ph idx="3" type="subTitle"/>
          </p:nvPr>
        </p:nvSpPr>
        <p:spPr>
          <a:xfrm>
            <a:off x="5839671" y="651639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Loss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52" name="Google Shape;352;p46"/>
          <p:cNvSpPr txBox="1"/>
          <p:nvPr>
            <p:ph idx="3" type="subTitle"/>
          </p:nvPr>
        </p:nvSpPr>
        <p:spPr>
          <a:xfrm>
            <a:off x="3175406" y="28071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Visualization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991800" y="259050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</a:t>
            </a:r>
            <a:r>
              <a:rPr b="0" lang="en" sz="2200"/>
              <a:t>[ResNet50]</a:t>
            </a:r>
            <a:endParaRPr sz="2400"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00" y="949900"/>
            <a:ext cx="2763600" cy="20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625"/>
            <a:ext cx="3245675" cy="21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5">
            <a:alphaModFix/>
          </a:blip>
          <a:srcRect b="25059" l="0" r="0" t="0"/>
          <a:stretch/>
        </p:blipFill>
        <p:spPr>
          <a:xfrm>
            <a:off x="2967050" y="3244400"/>
            <a:ext cx="3366600" cy="17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idx="3" type="subTitle"/>
          </p:nvPr>
        </p:nvSpPr>
        <p:spPr>
          <a:xfrm>
            <a:off x="151896" y="6693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Accuracy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62" name="Google Shape;362;p47"/>
          <p:cNvSpPr txBox="1"/>
          <p:nvPr>
            <p:ph idx="3" type="subTitle"/>
          </p:nvPr>
        </p:nvSpPr>
        <p:spPr>
          <a:xfrm>
            <a:off x="5980746" y="595839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Loss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63" name="Google Shape;363;p47"/>
          <p:cNvSpPr txBox="1"/>
          <p:nvPr>
            <p:ph idx="3" type="subTitle"/>
          </p:nvPr>
        </p:nvSpPr>
        <p:spPr>
          <a:xfrm>
            <a:off x="3097056" y="28071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Visualization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991800" y="259050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</a:t>
            </a:r>
            <a:r>
              <a:rPr b="0" lang="en" sz="2200"/>
              <a:t>[ResNet50]</a:t>
            </a:r>
            <a:endParaRPr sz="2400"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00" y="916550"/>
            <a:ext cx="3067551" cy="23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0025"/>
            <a:ext cx="3314327" cy="22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4838" y="3363592"/>
            <a:ext cx="3314324" cy="167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idx="3" type="subTitle"/>
          </p:nvPr>
        </p:nvSpPr>
        <p:spPr>
          <a:xfrm>
            <a:off x="151896" y="66931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Accuracy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73" name="Google Shape;373;p48"/>
          <p:cNvSpPr txBox="1"/>
          <p:nvPr>
            <p:ph idx="3" type="subTitle"/>
          </p:nvPr>
        </p:nvSpPr>
        <p:spPr>
          <a:xfrm>
            <a:off x="5980746" y="595839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Loss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74" name="Google Shape;374;p48"/>
          <p:cNvSpPr txBox="1"/>
          <p:nvPr>
            <p:ph idx="3" type="subTitle"/>
          </p:nvPr>
        </p:nvSpPr>
        <p:spPr>
          <a:xfrm>
            <a:off x="3030856" y="2636164"/>
            <a:ext cx="29499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Visualization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375" name="Google Shape;375;p48"/>
          <p:cNvSpPr txBox="1"/>
          <p:nvPr>
            <p:ph type="title"/>
          </p:nvPr>
        </p:nvSpPr>
        <p:spPr>
          <a:xfrm>
            <a:off x="991800" y="259050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Dataset </a:t>
            </a:r>
            <a:r>
              <a:rPr b="0" lang="en" sz="2200"/>
              <a:t>[InceptionV3]</a:t>
            </a:r>
            <a:endParaRPr b="0" sz="2200"/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399" y="990025"/>
            <a:ext cx="2949900" cy="21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50" y="997974"/>
            <a:ext cx="3111199" cy="209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224" y="2956874"/>
            <a:ext cx="2669200" cy="20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/>
        </p:nvSpPr>
        <p:spPr>
          <a:xfrm>
            <a:off x="3167900" y="4408600"/>
            <a:ext cx="28080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9"/>
          <p:cNvSpPr txBox="1"/>
          <p:nvPr>
            <p:ph type="ctrTitle"/>
          </p:nvPr>
        </p:nvSpPr>
        <p:spPr>
          <a:xfrm>
            <a:off x="1623275" y="877975"/>
            <a:ext cx="5897400" cy="9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5" name="Google Shape;385;p49"/>
          <p:cNvSpPr txBox="1"/>
          <p:nvPr>
            <p:ph idx="1" type="subTitle"/>
          </p:nvPr>
        </p:nvSpPr>
        <p:spPr>
          <a:xfrm>
            <a:off x="2667050" y="1899050"/>
            <a:ext cx="38097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Aprenentatge Profund 2023-25268-T1</a:t>
            </a:r>
            <a:endParaRPr b="1">
              <a:solidFill>
                <a:srgbClr val="325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C8999"/>
                </a:solidFill>
                <a:latin typeface="Arial"/>
                <a:ea typeface="Arial"/>
                <a:cs typeface="Arial"/>
                <a:sym typeface="Arial"/>
              </a:rPr>
              <a:t>Itxaro Aizpurua Arconada &amp; Rocio Gilabert Pina</a:t>
            </a:r>
            <a:endParaRPr sz="1300">
              <a:solidFill>
                <a:srgbClr val="2C8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06-06-2024</a:t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3725184" y="3229874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49"/>
          <p:cNvGrpSpPr/>
          <p:nvPr/>
        </p:nvGrpSpPr>
        <p:grpSpPr>
          <a:xfrm>
            <a:off x="4174656" y="3229874"/>
            <a:ext cx="346056" cy="345674"/>
            <a:chOff x="3303268" y="3817349"/>
            <a:chExt cx="346056" cy="345674"/>
          </a:xfrm>
        </p:grpSpPr>
        <p:sp>
          <p:nvSpPr>
            <p:cNvPr id="388" name="Google Shape;388;p4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49"/>
          <p:cNvGrpSpPr/>
          <p:nvPr/>
        </p:nvGrpSpPr>
        <p:grpSpPr>
          <a:xfrm>
            <a:off x="4623745" y="3229874"/>
            <a:ext cx="346056" cy="345674"/>
            <a:chOff x="3752358" y="3817349"/>
            <a:chExt cx="346056" cy="345674"/>
          </a:xfrm>
        </p:grpSpPr>
        <p:sp>
          <p:nvSpPr>
            <p:cNvPr id="393" name="Google Shape;393;p4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49"/>
          <p:cNvGrpSpPr/>
          <p:nvPr/>
        </p:nvGrpSpPr>
        <p:grpSpPr>
          <a:xfrm>
            <a:off x="5072835" y="3229874"/>
            <a:ext cx="346024" cy="345674"/>
            <a:chOff x="4201447" y="3817349"/>
            <a:chExt cx="346024" cy="345674"/>
          </a:xfrm>
        </p:grpSpPr>
        <p:sp>
          <p:nvSpPr>
            <p:cNvPr id="398" name="Google Shape;398;p49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/>
          <p:nvPr/>
        </p:nvSpPr>
        <p:spPr>
          <a:xfrm>
            <a:off x="534675" y="690900"/>
            <a:ext cx="6098400" cy="3671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"/>
          <p:cNvSpPr txBox="1"/>
          <p:nvPr>
            <p:ph type="title"/>
          </p:nvPr>
        </p:nvSpPr>
        <p:spPr>
          <a:xfrm>
            <a:off x="1127600" y="100182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628775" y="1605275"/>
            <a:ext cx="5504100" cy="21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700"/>
              <a:t>Context:</a:t>
            </a:r>
            <a:r>
              <a:rPr lang="en" sz="1700"/>
              <a:t> Importance of early detection of colorectal polyps to prevent CRC.</a:t>
            </a:r>
            <a:endParaRPr sz="17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b="1" lang="en" sz="1700"/>
              <a:t>Problem:</a:t>
            </a:r>
            <a:r>
              <a:rPr lang="en" sz="1700"/>
              <a:t> 25% of polyps are overlooked during colonoscopy.</a:t>
            </a:r>
            <a:endParaRPr sz="17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b="1" lang="en" sz="1700"/>
              <a:t>Solution: </a:t>
            </a:r>
            <a:r>
              <a:rPr lang="en" sz="1700"/>
              <a:t>Developing an AI-based system to assist in polyp detection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2282400" y="1300500"/>
            <a:ext cx="6265500" cy="3205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3858100" y="1687625"/>
            <a:ext cx="42345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3076100" y="2243525"/>
            <a:ext cx="50166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computational method for </a:t>
            </a:r>
            <a:r>
              <a:rPr b="1" lang="en" sz="1800"/>
              <a:t>automatic detection</a:t>
            </a:r>
            <a:r>
              <a:rPr lang="en" sz="1800"/>
              <a:t> of colorectal polyps using deep learning.</a:t>
            </a:r>
            <a:endParaRPr sz="18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Utilize recorded colonoscopy videos images for </a:t>
            </a:r>
            <a:r>
              <a:rPr b="1" lang="en" sz="1800"/>
              <a:t>model training and evaluation</a:t>
            </a:r>
            <a:r>
              <a:rPr lang="en" sz="1800"/>
              <a:t>.</a:t>
            </a:r>
            <a:endParaRPr sz="18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/>
          <p:nvPr/>
        </p:nvSpPr>
        <p:spPr>
          <a:xfrm>
            <a:off x="1582050" y="1382550"/>
            <a:ext cx="5979900" cy="237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9EDDD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31"/>
          <p:cNvSpPr txBox="1"/>
          <p:nvPr>
            <p:ph type="title"/>
          </p:nvPr>
        </p:nvSpPr>
        <p:spPr>
          <a:xfrm>
            <a:off x="1647750" y="1655700"/>
            <a:ext cx="5848500" cy="18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METHODOLOGY OVERVIEW</a:t>
            </a:r>
            <a:endParaRPr sz="5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4027475" y="1740263"/>
            <a:ext cx="934800" cy="8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32"/>
          <p:cNvGrpSpPr/>
          <p:nvPr/>
        </p:nvGrpSpPr>
        <p:grpSpPr>
          <a:xfrm>
            <a:off x="4283953" y="1898198"/>
            <a:ext cx="421855" cy="525929"/>
            <a:chOff x="8007400" y="2902278"/>
            <a:chExt cx="285230" cy="355597"/>
          </a:xfrm>
        </p:grpSpPr>
        <p:sp>
          <p:nvSpPr>
            <p:cNvPr id="165" name="Google Shape;165;p32"/>
            <p:cNvSpPr/>
            <p:nvPr/>
          </p:nvSpPr>
          <p:spPr>
            <a:xfrm>
              <a:off x="8134820" y="3165305"/>
              <a:ext cx="39851" cy="39851"/>
            </a:xfrm>
            <a:custGeom>
              <a:rect b="b" l="l" r="r" t="t"/>
              <a:pathLst>
                <a:path extrusionOk="0" h="1251" w="1251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8007400" y="2902278"/>
              <a:ext cx="285230" cy="355597"/>
            </a:xfrm>
            <a:custGeom>
              <a:rect b="b" l="l" r="r" t="t"/>
              <a:pathLst>
                <a:path extrusionOk="0" h="11163" w="8954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2"/>
          <p:cNvSpPr/>
          <p:nvPr/>
        </p:nvSpPr>
        <p:spPr>
          <a:xfrm>
            <a:off x="1470125" y="1740263"/>
            <a:ext cx="934800" cy="8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"/>
          <p:cNvSpPr/>
          <p:nvPr/>
        </p:nvSpPr>
        <p:spPr>
          <a:xfrm>
            <a:off x="6584825" y="1740275"/>
            <a:ext cx="934800" cy="8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/>
          <p:nvPr/>
        </p:nvSpPr>
        <p:spPr>
          <a:xfrm rot="10800000">
            <a:off x="4413887" y="254317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/>
          <p:nvPr/>
        </p:nvSpPr>
        <p:spPr>
          <a:xfrm>
            <a:off x="3495875" y="2879850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2"/>
          <p:cNvSpPr/>
          <p:nvPr/>
        </p:nvSpPr>
        <p:spPr>
          <a:xfrm rot="10800000">
            <a:off x="1856587" y="254317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 rot="10800000">
            <a:off x="6971112" y="254317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idx="1" type="subTitle"/>
          </p:nvPr>
        </p:nvSpPr>
        <p:spPr>
          <a:xfrm>
            <a:off x="3394775" y="321613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Data Collection and Preprocessing</a:t>
            </a:r>
            <a:endParaRPr b="0" sz="1900"/>
          </a:p>
        </p:txBody>
      </p:sp>
      <p:sp>
        <p:nvSpPr>
          <p:cNvPr id="174" name="Google Shape;174;p32"/>
          <p:cNvSpPr/>
          <p:nvPr/>
        </p:nvSpPr>
        <p:spPr>
          <a:xfrm>
            <a:off x="926125" y="2879850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2"/>
          <p:cNvSpPr txBox="1"/>
          <p:nvPr>
            <p:ph idx="3" type="subTitle"/>
          </p:nvPr>
        </p:nvSpPr>
        <p:spPr>
          <a:xfrm>
            <a:off x="837475" y="321613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Model Selection and Training</a:t>
            </a:r>
            <a:endParaRPr b="0" sz="1900"/>
          </a:p>
        </p:txBody>
      </p:sp>
      <p:sp>
        <p:nvSpPr>
          <p:cNvPr id="176" name="Google Shape;176;p32"/>
          <p:cNvSpPr/>
          <p:nvPr/>
        </p:nvSpPr>
        <p:spPr>
          <a:xfrm>
            <a:off x="6028275" y="2879850"/>
            <a:ext cx="2022900" cy="9273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CFEEEE"/>
              </a:gs>
              <a:gs pos="100000">
                <a:srgbClr val="9EDDD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2"/>
          <p:cNvSpPr txBox="1"/>
          <p:nvPr>
            <p:ph idx="5" type="subTitle"/>
          </p:nvPr>
        </p:nvSpPr>
        <p:spPr>
          <a:xfrm>
            <a:off x="5952075" y="3182688"/>
            <a:ext cx="2200200" cy="3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Detection and Evaluation</a:t>
            </a:r>
            <a:endParaRPr b="0" sz="1900"/>
          </a:p>
        </p:txBody>
      </p:sp>
      <p:grpSp>
        <p:nvGrpSpPr>
          <p:cNvPr id="178" name="Google Shape;178;p32"/>
          <p:cNvGrpSpPr/>
          <p:nvPr/>
        </p:nvGrpSpPr>
        <p:grpSpPr>
          <a:xfrm>
            <a:off x="1663388" y="1898079"/>
            <a:ext cx="547392" cy="525933"/>
            <a:chOff x="4334725" y="1355875"/>
            <a:chExt cx="3106650" cy="3001900"/>
          </a:xfrm>
        </p:grpSpPr>
        <p:grpSp>
          <p:nvGrpSpPr>
            <p:cNvPr id="179" name="Google Shape;179;p32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180" name="Google Shape;180;p32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rect b="b" l="l" r="r" t="t"/>
                <a:pathLst>
                  <a:path extrusionOk="0" h="61942" w="3929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1" name="Google Shape;181;p32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rect b="b" l="l" r="r" t="t"/>
                <a:pathLst>
                  <a:path extrusionOk="0" h="63272" w="40436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2" name="Google Shape;182;p32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rect b="b" l="l" r="r" t="t"/>
                <a:pathLst>
                  <a:path extrusionOk="0" h="22298" w="71282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3" name="Google Shape;183;p32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184" name="Google Shape;184;p32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rect b="b" l="l" r="r" t="t"/>
                <a:pathLst>
                  <a:path extrusionOk="0" fill="none" h="66637" w="36183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5" name="Google Shape;185;p32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rect b="b" l="l" r="r" t="t"/>
                <a:pathLst>
                  <a:path extrusionOk="0" fill="none" h="52191" w="61885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6" name="Google Shape;186;p32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rect b="b" l="l" r="r" t="t"/>
                <a:pathLst>
                  <a:path extrusionOk="0" fill="none" h="52208" w="62382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miter lim="245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7" name="Google Shape;187;p32"/>
          <p:cNvGrpSpPr/>
          <p:nvPr/>
        </p:nvGrpSpPr>
        <p:grpSpPr>
          <a:xfrm>
            <a:off x="6727456" y="1860955"/>
            <a:ext cx="624587" cy="600437"/>
            <a:chOff x="4249973" y="1201875"/>
            <a:chExt cx="1958568" cy="1888762"/>
          </a:xfrm>
        </p:grpSpPr>
        <p:sp>
          <p:nvSpPr>
            <p:cNvPr id="188" name="Google Shape;188;p32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32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190" name="Google Shape;190;p32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91" name="Google Shape;191;p32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32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193" name="Google Shape;193;p32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94" name="Google Shape;194;p32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32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196" name="Google Shape;196;p32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97" name="Google Shape;197;p32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32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199" name="Google Shape;199;p32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32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202" name="Google Shape;202;p32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3283837" y="1444275"/>
            <a:ext cx="2509500" cy="213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456450" y="1444275"/>
            <a:ext cx="2509500" cy="213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SELECTION</a:t>
            </a:r>
            <a:endParaRPr/>
          </a:p>
        </p:txBody>
      </p:sp>
      <p:sp>
        <p:nvSpPr>
          <p:cNvPr id="211" name="Google Shape;211;p33"/>
          <p:cNvSpPr txBox="1"/>
          <p:nvPr>
            <p:ph idx="3" type="subTitle"/>
          </p:nvPr>
        </p:nvSpPr>
        <p:spPr>
          <a:xfrm>
            <a:off x="523290" y="1619079"/>
            <a:ext cx="2375700" cy="2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VGG16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212" name="Google Shape;212;p33"/>
          <p:cNvSpPr txBox="1"/>
          <p:nvPr>
            <p:ph idx="4" type="subTitle"/>
          </p:nvPr>
        </p:nvSpPr>
        <p:spPr>
          <a:xfrm>
            <a:off x="3350677" y="1695279"/>
            <a:ext cx="2375700" cy="2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INCEPTION-V3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6178053" y="1444275"/>
            <a:ext cx="2509500" cy="213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4" type="subTitle"/>
          </p:nvPr>
        </p:nvSpPr>
        <p:spPr>
          <a:xfrm>
            <a:off x="6244943" y="1695279"/>
            <a:ext cx="2375700" cy="2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59194"/>
                </a:solidFill>
              </a:rPr>
              <a:t>RESNET50</a:t>
            </a:r>
            <a:endParaRPr sz="2100">
              <a:solidFill>
                <a:srgbClr val="259194"/>
              </a:solidFill>
            </a:endParaRPr>
          </a:p>
        </p:txBody>
      </p:sp>
      <p:sp>
        <p:nvSpPr>
          <p:cNvPr id="215" name="Google Shape;215;p33"/>
          <p:cNvSpPr txBox="1"/>
          <p:nvPr>
            <p:ph idx="4294967295" type="subTitle"/>
          </p:nvPr>
        </p:nvSpPr>
        <p:spPr>
          <a:xfrm>
            <a:off x="4069625" y="3841800"/>
            <a:ext cx="43224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Pre-trained on ImageNET</a:t>
            </a:r>
            <a:endParaRPr sz="1700"/>
          </a:p>
        </p:txBody>
      </p:sp>
      <p:sp>
        <p:nvSpPr>
          <p:cNvPr id="216" name="Google Shape;216;p33"/>
          <p:cNvSpPr txBox="1"/>
          <p:nvPr/>
        </p:nvSpPr>
        <p:spPr>
          <a:xfrm>
            <a:off x="1058800" y="4145650"/>
            <a:ext cx="206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Selection 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Reason</a:t>
            </a:r>
            <a:endParaRPr b="1"/>
          </a:p>
        </p:txBody>
      </p:sp>
      <p:cxnSp>
        <p:nvCxnSpPr>
          <p:cNvPr id="217" name="Google Shape;217;p33"/>
          <p:cNvCxnSpPr>
            <a:stCxn id="216" idx="3"/>
            <a:endCxn id="215" idx="1"/>
          </p:cNvCxnSpPr>
          <p:nvPr/>
        </p:nvCxnSpPr>
        <p:spPr>
          <a:xfrm flipH="1" rot="10800000">
            <a:off x="3121900" y="4064950"/>
            <a:ext cx="9477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3"/>
          <p:cNvSpPr txBox="1"/>
          <p:nvPr/>
        </p:nvSpPr>
        <p:spPr>
          <a:xfrm>
            <a:off x="4069625" y="4337050"/>
            <a:ext cx="43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Capable of fine-tuning for specific tasks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" name="Google Shape;219;p33"/>
          <p:cNvCxnSpPr>
            <a:stCxn id="216" idx="3"/>
            <a:endCxn id="218" idx="1"/>
          </p:cNvCxnSpPr>
          <p:nvPr/>
        </p:nvCxnSpPr>
        <p:spPr>
          <a:xfrm>
            <a:off x="3121900" y="4368850"/>
            <a:ext cx="9477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4707" r="11673" t="0"/>
          <a:stretch/>
        </p:blipFill>
        <p:spPr>
          <a:xfrm>
            <a:off x="514400" y="1951100"/>
            <a:ext cx="2375700" cy="1562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175" y="2119150"/>
            <a:ext cx="2509500" cy="1116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6101850" y="2107201"/>
            <a:ext cx="2737675" cy="88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991800" y="46642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VGG16</a:t>
            </a:r>
            <a:endParaRPr sz="2400"/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11668" t="0"/>
          <a:stretch/>
        </p:blipFill>
        <p:spPr>
          <a:xfrm>
            <a:off x="1546650" y="1017575"/>
            <a:ext cx="6050700" cy="3766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991800" y="537875"/>
            <a:ext cx="71604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INCEPTION-V3</a:t>
            </a:r>
            <a:endParaRPr sz="2400"/>
          </a:p>
        </p:txBody>
      </p:sp>
      <p:grpSp>
        <p:nvGrpSpPr>
          <p:cNvPr id="234" name="Google Shape;234;p35"/>
          <p:cNvGrpSpPr/>
          <p:nvPr/>
        </p:nvGrpSpPr>
        <p:grpSpPr>
          <a:xfrm>
            <a:off x="3465034" y="162605"/>
            <a:ext cx="5358855" cy="2094640"/>
            <a:chOff x="702725" y="1093775"/>
            <a:chExt cx="7919100" cy="3429900"/>
          </a:xfrm>
        </p:grpSpPr>
        <p:pic>
          <p:nvPicPr>
            <p:cNvPr id="235" name="Google Shape;23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25" y="1093775"/>
              <a:ext cx="7919100" cy="34299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>
              <a:noFill/>
            </a:ln>
          </p:spPr>
        </p:pic>
        <p:pic>
          <p:nvPicPr>
            <p:cNvPr id="236" name="Google Shape;236;p35"/>
            <p:cNvPicPr preferRelativeResize="0"/>
            <p:nvPr/>
          </p:nvPicPr>
          <p:blipFill rotWithShape="1">
            <a:blip r:embed="rId4">
              <a:alphaModFix/>
            </a:blip>
            <a:srcRect b="7669" l="1770" r="-1770" t="-7670"/>
            <a:stretch/>
          </p:blipFill>
          <p:spPr>
            <a:xfrm>
              <a:off x="827525" y="1133525"/>
              <a:ext cx="7669500" cy="3350400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>
              <a:noFill/>
            </a:ln>
          </p:spPr>
        </p:pic>
      </p:grpSp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0" y="2296494"/>
            <a:ext cx="7160400" cy="278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blic Hospit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44C5C8"/>
      </a:accent1>
      <a:accent2>
        <a:srgbClr val="67D1D3"/>
      </a:accent2>
      <a:accent3>
        <a:srgbClr val="8DDCDE"/>
      </a:accent3>
      <a:accent4>
        <a:srgbClr val="BAEAEA"/>
      </a:accent4>
      <a:accent5>
        <a:srgbClr val="C8EEF0"/>
      </a:accent5>
      <a:accent6>
        <a:srgbClr val="EBF9F9"/>
      </a:accent6>
      <a:hlink>
        <a:srgbClr val="44C5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